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8"/>
    <p:restoredTop sz="94660"/>
  </p:normalViewPr>
  <p:slideViewPr>
    <p:cSldViewPr snapToGrid="0">
      <p:cViewPr varScale="1">
        <p:scale>
          <a:sx n="112" d="100"/>
          <a:sy n="112" d="100"/>
        </p:scale>
        <p:origin x="86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202AE-2784-4B34-A76D-7A9B81510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01FC-E157-4B3D-8075-C52CAC70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CB41F-D11B-455D-B766-50DCD7DD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E4275-B07D-4AAF-ACF9-4D25535B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B394A-DC95-4FBD-8DC9-3BBA0899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30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CBE85-F19B-4EED-B6CA-81D964D5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03824-8BBC-4186-B6AD-C839C6144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8FC7A-064B-429C-A833-8558C3F6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25E95-848C-4A7F-91F4-45550955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86079-CF9B-448B-821E-5AF0DB02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2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17C7AD-6B9A-4183-9EA7-45A5803BC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CE3E1E-473A-4537-B658-40A8EBED5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22E6C-25FE-41BF-9B88-890A1BA6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981D5-4D96-4EF2-996B-65AF84C5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D5DB2-330A-455F-AA3E-1CDFE877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E8447-2303-4CA4-9DAD-42141D21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BD9F1-09E9-4A3A-AC2D-AC65404A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3680A-68DB-4ABD-9E6F-9D2B855B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D9524-52D8-4F14-9A00-66E54F8A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22979-6514-4A3A-9039-46BBB847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2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1C475-84DC-4634-936C-6B995084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8BA8E-0531-4739-A744-8E259553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504D5-3CE8-42FF-88DE-F15817B4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29AF7-9DC2-4A30-AD05-084D7A0E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BB75D-1DD9-479D-BAF4-B9151379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9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7755-810B-43F8-BAD9-1A899295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1113A-F2A2-4FA3-8540-05391CF73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4A3FAE-57F3-4AD0-AC5A-44F34EA7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2E768-084D-4CEC-9D05-2A84FEEE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2180-EA48-4433-8BD0-877A8294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6A6E7-A21F-4D7A-BBD9-1FB1725C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20D6-EC0B-4E5A-9FD0-BDAB782F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978C1-CF28-4575-A66D-01D0CDDC3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ADB256-C1B6-4A4F-A575-738302AE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DBD0F2-385F-4E4A-B779-7378A380F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9C2FF0-086A-4DF2-9ECE-84160D0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935836-3254-45E7-9C80-B061FDCB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31782-E578-4F13-8523-1652366C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B9D8D9-F4CB-47AF-88FC-CE731023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5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6D81F-C203-4B34-AA29-9E1B13AF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D6B8D2-1C8E-422E-AAC1-764B3FF9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719CC9-86EE-497C-8B52-8743D8A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2EDA7-3A32-4C5F-9E36-7970F99C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1F16AD-F1F2-432F-A033-DDC10DBF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FE1743-FD54-45DB-A7F0-137247A3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299EB-2172-4743-988A-7518CEC3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3119-DDD5-41CA-BB2F-D52D812E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5123B-C7E6-4F49-8000-1C94D0C1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744D5-4789-420F-8180-8D18B6D48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171DC-5A4F-4783-BA13-80266261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366F9-18C3-4802-B765-A8BD666A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19AFC-EBCB-4EA5-9804-AC4EFCCA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1B0FA-4C96-44F6-959D-F0FD98DB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FF96FC-B63C-4367-A1F9-20031125A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00BD7-F5C5-4C91-A7C7-0779D8CD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917E5-2C1A-4088-8B0E-D95A0294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B1D54-196C-4DC2-A235-4B4CEA61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D8720-1974-4EC5-9D83-EBAF0911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2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788CA4-D73D-4BD0-9320-D29E4938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4EF43-B982-4A7F-B0D7-D5A0CFC8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F524D-E08C-47B1-A486-7EA6EE34C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070D-97D2-42B5-B172-51C183C2C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857C5-D36B-445C-915D-3F45AB90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3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8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0C8EC28D-C579-EE4C-B8B0-AE782CAAFE17}"/>
              </a:ext>
            </a:extLst>
          </p:cNvPr>
          <p:cNvSpPr txBox="1"/>
          <p:nvPr/>
        </p:nvSpPr>
        <p:spPr>
          <a:xfrm>
            <a:off x="7159255" y="2906433"/>
            <a:ext cx="488696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 smtClean="0">
                <a:solidFill>
                  <a:schemeClr val="bg1"/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중고차 거래 플랫폼</a:t>
            </a:r>
            <a:endParaRPr kumimoji="1" lang="ko-KR" altLang="en-US" sz="1400" dirty="0">
              <a:solidFill>
                <a:schemeClr val="bg1"/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73089012-B5B7-0E4C-A116-65C2D2A157AE}"/>
              </a:ext>
            </a:extLst>
          </p:cNvPr>
          <p:cNvSpPr txBox="1"/>
          <p:nvPr/>
        </p:nvSpPr>
        <p:spPr>
          <a:xfrm>
            <a:off x="6105466" y="3745162"/>
            <a:ext cx="399650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최윤석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김종우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정재욱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err="1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위재형</a:t>
            </a:r>
            <a:r>
              <a:rPr kumimoji="1" lang="ko-KR" altLang="en-US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조성은</a:t>
            </a:r>
            <a:endParaRPr kumimoji="1" lang="ko-KR" altLang="en-US" sz="1200" b="1" dirty="0">
              <a:solidFill>
                <a:schemeClr val="bg2">
                  <a:lumMod val="7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텍스트상자 3">
            <a:extLst>
              <a:ext uri="{FF2B5EF4-FFF2-40B4-BE49-F238E27FC236}">
                <a16:creationId xmlns:a16="http://schemas.microsoft.com/office/drawing/2014/main" id="{0C8EC28D-C579-EE4C-B8B0-AE782CAAFE17}"/>
              </a:ext>
            </a:extLst>
          </p:cNvPr>
          <p:cNvSpPr txBox="1"/>
          <p:nvPr/>
        </p:nvSpPr>
        <p:spPr>
          <a:xfrm>
            <a:off x="5360435" y="3200393"/>
            <a:ext cx="488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THEFACESHOP INKLIPQUID" panose="03050503000000000000" pitchFamily="49" charset="-127"/>
              </a:rPr>
              <a:t>Team : </a:t>
            </a:r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ENDGAME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78" y="1926197"/>
            <a:ext cx="2622260" cy="12741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04" y="5601525"/>
            <a:ext cx="920445" cy="9204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4103823" y="5683182"/>
            <a:ext cx="67879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Team ENDGAME : </a:t>
            </a:r>
          </a:p>
          <a:p>
            <a:pPr algn="ctr">
              <a:lnSpc>
                <a:spcPct val="120000"/>
              </a:lnSpc>
            </a:pP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BackEnd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, </a:t>
            </a: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FrontEnd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Game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처럼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즐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기자는 뜻에서 합친 단어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0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622C0D9-A4A6-9743-8FEB-304F8CADF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3241114"/>
            <a:ext cx="1330454" cy="14413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4045259" y="3604680"/>
            <a:ext cx="2031610" cy="714191"/>
            <a:chOff x="3939685" y="1646409"/>
            <a:chExt cx="2031610" cy="7141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30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MYSQL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9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3577061"/>
            <a:ext cx="1969235" cy="741810"/>
            <a:chOff x="3919416" y="1644548"/>
            <a:chExt cx="565504" cy="74181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35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AWS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배포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34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3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622C0D9-A4A6-9743-8FEB-304F8CADF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3241114"/>
            <a:ext cx="1330454" cy="14413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4045259" y="3604680"/>
            <a:ext cx="2031610" cy="714191"/>
            <a:chOff x="3939685" y="1646409"/>
            <a:chExt cx="2031610" cy="7141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30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MYSQL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9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3577061"/>
            <a:ext cx="1969235" cy="741810"/>
            <a:chOff x="3919416" y="1644548"/>
            <a:chExt cx="565504" cy="74181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35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AWS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배포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34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C8EE46C-CA77-3443-943E-7E154DD180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24" y="4799951"/>
            <a:ext cx="1326348" cy="145775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250029" y="5353247"/>
            <a:ext cx="2945089" cy="714191"/>
            <a:chOff x="3939685" y="1646409"/>
            <a:chExt cx="2031610" cy="71419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47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err="1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HTML,CSS,JavaScript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언어</a:t>
                </a:r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46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277136" y="5351868"/>
            <a:ext cx="2575668" cy="741810"/>
            <a:chOff x="3919416" y="1644548"/>
            <a:chExt cx="565504" cy="74181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52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JAVA, Spring, JSP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53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언어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51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2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006951" y="214884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14943" y="2968894"/>
            <a:ext cx="55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사용 기술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870185" y="2148840"/>
            <a:ext cx="4551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MySQL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: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웹과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DataBase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의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연동</a:t>
            </a:r>
          </a:p>
          <a:p>
            <a:pPr algn="r"/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997334" y="3758468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905578" y="2973373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Spring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: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MVC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모델 기반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23235" y="457852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2023928" y="3715031"/>
            <a:ext cx="2604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SpringSecurity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+ 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905578" y="4560183"/>
            <a:ext cx="24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빌드 관리 도구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3352272" y="3712037"/>
            <a:ext cx="466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JWT(JSON Web Token)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50132" y="5320180"/>
            <a:ext cx="55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05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4145840" y="4581917"/>
            <a:ext cx="333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Gradle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950059" y="5298847"/>
            <a:ext cx="439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API : </a:t>
            </a:r>
            <a:r>
              <a:rPr lang="ko-KR" altLang="en-US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간편로그인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, </a:t>
            </a:r>
            <a:r>
              <a:rPr lang="ko-KR" altLang="en-US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간편결제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2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754112" y="640376"/>
            <a:ext cx="3965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필요 서비스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7E157-62D7-40A8-960B-69A11924DE8E}"/>
              </a:ext>
            </a:extLst>
          </p:cNvPr>
          <p:cNvSpPr txBox="1"/>
          <p:nvPr/>
        </p:nvSpPr>
        <p:spPr>
          <a:xfrm>
            <a:off x="754114" y="1944643"/>
            <a:ext cx="3041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 </a:t>
            </a:r>
            <a:endParaRPr lang="ko-KR" altLang="en-US" sz="25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4" y="2798399"/>
            <a:ext cx="3041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3" y="3676841"/>
            <a:ext cx="4027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03. 1:1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문의하기 </a:t>
            </a: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&gt;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글쓰기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 b="4620"/>
          <a:stretch/>
        </p:blipFill>
        <p:spPr>
          <a:xfrm>
            <a:off x="4720019" y="1458292"/>
            <a:ext cx="7117538" cy="4058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2" y="4530597"/>
            <a:ext cx="4027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구매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85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4">
            <a:extLst>
              <a:ext uri="{FF2B5EF4-FFF2-40B4-BE49-F238E27FC236}">
                <a16:creationId xmlns:a16="http://schemas.microsoft.com/office/drawing/2014/main" id="{4A7120EA-B538-A747-87FC-355F11EE46A9}"/>
              </a:ext>
            </a:extLst>
          </p:cNvPr>
          <p:cNvSpPr txBox="1"/>
          <p:nvPr/>
        </p:nvSpPr>
        <p:spPr>
          <a:xfrm>
            <a:off x="2374062" y="4021550"/>
            <a:ext cx="357075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등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록 페이지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상세 페이지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페이지 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 결제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2839BAF7-C7C7-7748-8D34-A1FFF78B4F0B}"/>
              </a:ext>
            </a:extLst>
          </p:cNvPr>
          <p:cNvSpPr txBox="1"/>
          <p:nvPr/>
        </p:nvSpPr>
        <p:spPr>
          <a:xfrm>
            <a:off x="-227409" y="3946581"/>
            <a:ext cx="3358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일반 로그인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 로그인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카카오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네이버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구글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마이 페이지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31DF176-0915-4814-B8E9-4FC8638C3F14}"/>
              </a:ext>
            </a:extLst>
          </p:cNvPr>
          <p:cNvGrpSpPr/>
          <p:nvPr/>
        </p:nvGrpSpPr>
        <p:grpSpPr>
          <a:xfrm>
            <a:off x="8849278" y="1327173"/>
            <a:ext cx="2653645" cy="3151892"/>
            <a:chOff x="-6436266" y="2314206"/>
            <a:chExt cx="4190255" cy="4977015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0C087A7-6366-440B-9007-B7ABC789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D81C13-1CC4-4A41-8636-8F9951E6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ADE21EE6-0577-4788-801C-12379896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8305D4D8-C96A-4A66-8115-67EE22BB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9782A79A-D0C0-4582-91AC-94E805C1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A47E386-D468-4702-B408-2378F02C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A2A0BB9-218C-4488-9A4E-FE0BFD45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3DCEB407-92EE-4E62-9C20-6EEF9D08D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80791C11-917D-4257-BA25-19EBFD45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83332A36-748E-4AC7-9D9B-3EC57DB0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26105" y="2314206"/>
              <a:ext cx="4180094" cy="4977015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1CEDBB7E-18CC-4B6C-ACE2-DEEE8098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94D83D4-46AD-485B-A226-A99EA01F8D59}"/>
              </a:ext>
            </a:extLst>
          </p:cNvPr>
          <p:cNvGrpSpPr/>
          <p:nvPr/>
        </p:nvGrpSpPr>
        <p:grpSpPr>
          <a:xfrm>
            <a:off x="2511247" y="1276448"/>
            <a:ext cx="2610888" cy="3101108"/>
            <a:chOff x="-6436266" y="2314206"/>
            <a:chExt cx="4190255" cy="497701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1E3BF212-8899-4F8A-9953-3D89B9C69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568AFA13-6933-461A-B408-A1FC6BDC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F8117E49-CBBB-4023-813F-9E91FB781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85A199FB-3D7D-4934-B186-595D5DA7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990F940-EEA5-4613-8F4F-C39949B4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CEE30C70-D202-4958-BD66-C96FAFFD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ABC4CB81-0465-43F5-AF3B-56FE7AC3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12D4B7C5-63B3-4D5C-B2F0-8A0707FE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6100A2BA-A3A9-4437-BD1E-553337B3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C3D0789C-2A26-46F2-ACE9-ABBCE074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26106" y="2314206"/>
              <a:ext cx="4180095" cy="4977015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AEE0AD29-E46D-45B2-AE7C-12262BAB6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sp>
        <p:nvSpPr>
          <p:cNvPr id="238" name="타원 237">
            <a:extLst>
              <a:ext uri="{FF2B5EF4-FFF2-40B4-BE49-F238E27FC236}">
                <a16:creationId xmlns:a16="http://schemas.microsoft.com/office/drawing/2014/main" id="{E8D98E86-FAF6-445E-95E7-7DDCDE8802D3}"/>
              </a:ext>
            </a:extLst>
          </p:cNvPr>
          <p:cNvSpPr/>
          <p:nvPr/>
        </p:nvSpPr>
        <p:spPr>
          <a:xfrm>
            <a:off x="2617579" y="1619499"/>
            <a:ext cx="2377734" cy="23777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A7AEB763-ADDE-4847-B01A-62324DA0B8C0}"/>
              </a:ext>
            </a:extLst>
          </p:cNvPr>
          <p:cNvGrpSpPr/>
          <p:nvPr/>
        </p:nvGrpSpPr>
        <p:grpSpPr>
          <a:xfrm>
            <a:off x="51990" y="1377855"/>
            <a:ext cx="2316456" cy="2751393"/>
            <a:chOff x="3291227" y="-258523"/>
            <a:chExt cx="2595104" cy="3082360"/>
          </a:xfrm>
        </p:grpSpPr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B9718055-6CFB-4B13-A13A-6BEB691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4"/>
              <a:ext cx="2588811" cy="2567402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8AD30135-0434-4919-B219-702C29E8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3F8A5D01-BFE9-433C-983F-9E834C3D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53DD1BF1-4D3E-48A8-9196-9961F3A2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90AA75FA-DF2E-41C6-8BFB-50527661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5B616D5B-A180-4B33-912C-1A64CF61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2724F855-1C4C-4752-B7A1-B5823B0F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593ECBA-7A1C-40E4-8C11-5CF5E5CD7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71C4E2CF-1D34-433B-B197-E56F4911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B5F1850D-CD95-4681-AB02-E9C459BF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7519" y="-258523"/>
              <a:ext cx="2588812" cy="3082360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7929743B-DA4B-4371-91C9-B97D60F1F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4275910" y="732033"/>
              <a:ext cx="639925" cy="526555"/>
            </a:xfrm>
            <a:prstGeom prst="rect">
              <a:avLst/>
            </a:prstGeom>
          </p:spPr>
        </p:pic>
      </p:grpSp>
      <p:sp>
        <p:nvSpPr>
          <p:cNvPr id="237" name="타원 236">
            <a:extLst>
              <a:ext uri="{FF2B5EF4-FFF2-40B4-BE49-F238E27FC236}">
                <a16:creationId xmlns:a16="http://schemas.microsoft.com/office/drawing/2014/main" id="{1BE24E2F-76DD-416C-BFAE-F8CD6BF78CDE}"/>
              </a:ext>
            </a:extLst>
          </p:cNvPr>
          <p:cNvSpPr/>
          <p:nvPr/>
        </p:nvSpPr>
        <p:spPr>
          <a:xfrm>
            <a:off x="235621" y="1520021"/>
            <a:ext cx="2031473" cy="203147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7AE6749-FCB1-4FAB-8BF6-40A42F759DA4}"/>
              </a:ext>
            </a:extLst>
          </p:cNvPr>
          <p:cNvGrpSpPr/>
          <p:nvPr/>
        </p:nvGrpSpPr>
        <p:grpSpPr>
          <a:xfrm>
            <a:off x="51990" y="1456316"/>
            <a:ext cx="2310839" cy="2291730"/>
            <a:chOff x="3291227" y="-196105"/>
            <a:chExt cx="2588811" cy="2567403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25FA1DAD-E8F6-4CA3-9C86-9589A779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4"/>
              <a:ext cx="2588811" cy="2567402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6BE2892C-5787-4A84-A7D2-78F241C2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D763FA3B-A447-4DF4-991C-77FF3242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0AADB162-C546-4C82-8C39-549A2ED84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3C7711F-3573-44FD-86BE-309BFF33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4275910" y="732033"/>
              <a:ext cx="639925" cy="526555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B90BF23-BB11-4426-9044-2EBDE7F44E84}"/>
              </a:ext>
            </a:extLst>
          </p:cNvPr>
          <p:cNvGrpSpPr/>
          <p:nvPr/>
        </p:nvGrpSpPr>
        <p:grpSpPr>
          <a:xfrm>
            <a:off x="2518990" y="1338303"/>
            <a:ext cx="2604556" cy="2583018"/>
            <a:chOff x="-6436266" y="2414990"/>
            <a:chExt cx="4180094" cy="4145526"/>
          </a:xfrm>
        </p:grpSpPr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FAFA8D2E-C774-4794-86E2-356923C8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4B31FAE6-0C06-4EC6-B58F-B88B18AA7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A4C2070E-0A19-44A1-B9E0-A17B04D2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52C2A450-08DA-46ED-9031-F0BBF31F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193EDC0A-8E0B-4972-ADA0-21BB3641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210CBD3F-501E-418A-8455-595D6F3B0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E30FA6C2-5F40-43EF-8121-FB62CDFC3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sp>
        <p:nvSpPr>
          <p:cNvPr id="65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9" y="479311"/>
            <a:ext cx="2279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기능 정렬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52068" y="935649"/>
            <a:ext cx="2794217" cy="3287572"/>
            <a:chOff x="2161260" y="987142"/>
            <a:chExt cx="2794217" cy="328757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31DF176-0915-4814-B8E9-4FC8638C3F14}"/>
                </a:ext>
              </a:extLst>
            </p:cNvPr>
            <p:cNvGrpSpPr/>
            <p:nvPr/>
          </p:nvGrpSpPr>
          <p:grpSpPr>
            <a:xfrm>
              <a:off x="2225875" y="1388155"/>
              <a:ext cx="2430255" cy="2886559"/>
              <a:chOff x="-6436266" y="2314206"/>
              <a:chExt cx="4190255" cy="4977015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0C087A7-6366-440B-9007-B7ABC7892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1"/>
                <a:ext cx="4180094" cy="4145525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1D81C13-1CC4-4A41-8636-8F9951E66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ADE21EE6-0577-4788-801C-12379896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8305D4D8-C96A-4A66-8115-67EE22BBE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9782A79A-D0C0-4582-91AC-94E805C17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1A47E386-D468-4702-B408-2378F02C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A2A0BB9-218C-4488-9A4E-FE0BFD451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3DCEB407-92EE-4E62-9C20-6EEF9D08D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80791C11-917D-4257-BA25-19EBFD455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83332A36-748E-4AC7-9D9B-3EC57DB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26105" y="2314206"/>
                <a:ext cx="4180094" cy="4977015"/>
              </a:xfrm>
              <a:prstGeom prst="rect">
                <a:avLst/>
              </a:prstGeom>
            </p:spPr>
          </p:pic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1CEDBB7E-18CC-4B6C-ACE2-DEEE8098F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926" t="16058" r="8924" b="17798"/>
              <a:stretch/>
            </p:blipFill>
            <p:spPr>
              <a:xfrm>
                <a:off x="-4846321" y="3913632"/>
                <a:ext cx="1033273" cy="850216"/>
              </a:xfrm>
              <a:prstGeom prst="rect">
                <a:avLst/>
              </a:prstGeom>
            </p:spPr>
          </p:pic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BE24E2F-76DD-416C-BFAE-F8CD6BF78CDE}"/>
                </a:ext>
              </a:extLst>
            </p:cNvPr>
            <p:cNvSpPr/>
            <p:nvPr/>
          </p:nvSpPr>
          <p:spPr>
            <a:xfrm>
              <a:off x="2924004" y="987142"/>
              <a:ext cx="2031473" cy="203147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E24E2F-76DD-416C-BFAE-F8CD6BF78CDE}"/>
                </a:ext>
              </a:extLst>
            </p:cNvPr>
            <p:cNvSpPr/>
            <p:nvPr/>
          </p:nvSpPr>
          <p:spPr>
            <a:xfrm>
              <a:off x="2479320" y="1679478"/>
              <a:ext cx="2031473" cy="203147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7AEB763-ADDE-4847-B01A-62324DA0B8C0}"/>
                </a:ext>
              </a:extLst>
            </p:cNvPr>
            <p:cNvGrpSpPr/>
            <p:nvPr/>
          </p:nvGrpSpPr>
          <p:grpSpPr>
            <a:xfrm>
              <a:off x="2161260" y="1444433"/>
              <a:ext cx="2588811" cy="2567403"/>
              <a:chOff x="3291227" y="-196105"/>
              <a:chExt cx="2588811" cy="2567403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9718055-6CFB-4B13-A13A-6BEB69100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4"/>
                <a:ext cx="2588811" cy="2567402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8AD30135-0434-4919-B219-702C29E82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F8A5D01-BFE9-433C-983F-9E834C3D9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53DD1BF1-4D3E-48A8-9196-9961F3A21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AA75FA-DF2E-41C6-8BFB-50527661F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5B616D5B-A180-4B33-912C-1A64CF61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2724F855-1C4C-4752-B7A1-B5823B0FB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1593ECBA-7A1C-40E4-8C11-5CF5E5CD7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929743B-DA4B-4371-91C9-B97D60F1F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926" t="16058" r="8924" b="17798"/>
              <a:stretch/>
            </p:blipFill>
            <p:spPr>
              <a:xfrm>
                <a:off x="4275910" y="732033"/>
                <a:ext cx="639925" cy="526555"/>
              </a:xfrm>
              <a:prstGeom prst="rect">
                <a:avLst/>
              </a:prstGeom>
            </p:spPr>
          </p:pic>
        </p:grpSp>
      </p:grpSp>
      <p:sp>
        <p:nvSpPr>
          <p:cNvPr id="93" name="TextBox 24">
            <a:extLst>
              <a:ext uri="{FF2B5EF4-FFF2-40B4-BE49-F238E27FC236}">
                <a16:creationId xmlns:a16="http://schemas.microsoft.com/office/drawing/2014/main" id="{4A7120EA-B538-A747-87FC-355F11EE46A9}"/>
              </a:ext>
            </a:extLst>
          </p:cNvPr>
          <p:cNvSpPr txBox="1"/>
          <p:nvPr/>
        </p:nvSpPr>
        <p:spPr>
          <a:xfrm>
            <a:off x="5452302" y="3994045"/>
            <a:ext cx="385658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커뮤니티 글 작성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커뮤니티 댓글 등록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공지사항 글 작성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 게시판 글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작성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 게시판 댓글 등록 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4" name="TextBox 30">
            <a:extLst>
              <a:ext uri="{FF2B5EF4-FFF2-40B4-BE49-F238E27FC236}">
                <a16:creationId xmlns:a16="http://schemas.microsoft.com/office/drawing/2014/main" id="{2839BAF7-C7C7-7748-8D34-A1FFF78B4F0B}"/>
              </a:ext>
            </a:extLst>
          </p:cNvPr>
          <p:cNvSpPr txBox="1"/>
          <p:nvPr/>
        </p:nvSpPr>
        <p:spPr>
          <a:xfrm>
            <a:off x="8617212" y="4035722"/>
            <a:ext cx="33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배포 및 업로드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668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BD18889-1FCB-5546-AE35-73CAF2AAD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8807" y="4503476"/>
            <a:ext cx="2410884" cy="1855649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54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주요 구현 기능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7E157-62D7-40A8-960B-69A11924DE8E}"/>
              </a:ext>
            </a:extLst>
          </p:cNvPr>
          <p:cNvSpPr txBox="1"/>
          <p:nvPr/>
        </p:nvSpPr>
        <p:spPr>
          <a:xfrm>
            <a:off x="1272548" y="2154506"/>
            <a:ext cx="4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</a:t>
            </a: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8" y="3008262"/>
            <a:ext cx="4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 </a:t>
            </a: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 </a:t>
            </a:r>
            <a:endParaRPr lang="en-US" altLang="ko-KR" sz="3000" b="1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7" y="3886704"/>
            <a:ext cx="62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검색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6" y="4740460"/>
            <a:ext cx="62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04.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및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게시판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423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584" y="175634"/>
            <a:ext cx="977922" cy="81150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98"/>
            <a:ext cx="6400800" cy="5136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44" y="1232699"/>
            <a:ext cx="5746522" cy="53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584" y="175634"/>
            <a:ext cx="977922" cy="81150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 로그인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t="70128" r="11615" b="10407"/>
          <a:stretch/>
        </p:blipFill>
        <p:spPr>
          <a:xfrm>
            <a:off x="85117" y="1494974"/>
            <a:ext cx="4093436" cy="999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97" y="837487"/>
            <a:ext cx="7171707" cy="54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620" y="149902"/>
            <a:ext cx="1138042" cy="94438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1494974"/>
            <a:ext cx="6276190" cy="51047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53" y="2109945"/>
            <a:ext cx="6205309" cy="39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12" y="246641"/>
            <a:ext cx="6220361" cy="6319411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9657195" y="129906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차량명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carName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657196" y="3524311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차량번호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carNumber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1220571" y="2515882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소유주명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ownerName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683665" y="3495487"/>
            <a:ext cx="2331523" cy="1102149"/>
          </a:xfrm>
          <a:prstGeom prst="wedgeRectCallout">
            <a:avLst>
              <a:gd name="adj1" fmla="val 84584"/>
              <a:gd name="adj2" fmla="val 87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브랜드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carBrand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현대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제네시스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683665" y="4905286"/>
            <a:ext cx="2098706" cy="1373177"/>
          </a:xfrm>
          <a:prstGeom prst="wedgeRectCallout">
            <a:avLst>
              <a:gd name="adj1" fmla="val 96673"/>
              <a:gd name="adj2" fmla="val 190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차종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carType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경차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소형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준중형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58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1">
            <a:extLst>
              <a:ext uri="{FF2B5EF4-FFF2-40B4-BE49-F238E27FC236}">
                <a16:creationId xmlns:a16="http://schemas.microsoft.com/office/drawing/2014/main" id="{6974E97D-839C-7C4B-8799-886AF429BF5B}"/>
              </a:ext>
            </a:extLst>
          </p:cNvPr>
          <p:cNvSpPr txBox="1"/>
          <p:nvPr/>
        </p:nvSpPr>
        <p:spPr>
          <a:xfrm>
            <a:off x="4814057" y="1138606"/>
            <a:ext cx="227895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목차</a:t>
            </a:r>
            <a:endParaRPr kumimoji="1" lang="en-US" altLang="ko-KR" sz="24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73089012-B5B7-0E4C-A116-65C2D2A157AE}"/>
              </a:ext>
            </a:extLst>
          </p:cNvPr>
          <p:cNvSpPr txBox="1"/>
          <p:nvPr/>
        </p:nvSpPr>
        <p:spPr>
          <a:xfrm>
            <a:off x="553825" y="3445380"/>
            <a:ext cx="65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01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0E1737EE-F1A9-AF4E-8926-22D38624D62A}"/>
              </a:ext>
            </a:extLst>
          </p:cNvPr>
          <p:cNvSpPr txBox="1"/>
          <p:nvPr/>
        </p:nvSpPr>
        <p:spPr>
          <a:xfrm>
            <a:off x="4297579" y="3444062"/>
            <a:ext cx="65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02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6AE3D948-3B16-734C-B2D5-B0D3CB241152}"/>
              </a:ext>
            </a:extLst>
          </p:cNvPr>
          <p:cNvSpPr txBox="1"/>
          <p:nvPr/>
        </p:nvSpPr>
        <p:spPr>
          <a:xfrm>
            <a:off x="7888623" y="3444062"/>
            <a:ext cx="65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03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74ADBA09-49DD-064E-A553-A651C392FA52}"/>
              </a:ext>
            </a:extLst>
          </p:cNvPr>
          <p:cNvSpPr txBox="1"/>
          <p:nvPr/>
        </p:nvSpPr>
        <p:spPr>
          <a:xfrm>
            <a:off x="1115227" y="3458428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주제 및 </a:t>
            </a:r>
            <a:r>
              <a:rPr kumimoji="1"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개발목적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0B12E09-7CD6-BD4E-895D-A6BBD5469F27}"/>
              </a:ext>
            </a:extLst>
          </p:cNvPr>
          <p:cNvSpPr txBox="1"/>
          <p:nvPr/>
        </p:nvSpPr>
        <p:spPr>
          <a:xfrm>
            <a:off x="8333870" y="3502175"/>
            <a:ext cx="257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구현된 기능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5653D35-BA27-B34A-BB6B-63CD68F376BB}"/>
              </a:ext>
            </a:extLst>
          </p:cNvPr>
          <p:cNvSpPr txBox="1"/>
          <p:nvPr/>
        </p:nvSpPr>
        <p:spPr>
          <a:xfrm>
            <a:off x="4814057" y="3506935"/>
            <a:ext cx="261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환경</a:t>
            </a:r>
            <a:r>
              <a:rPr kumimoji="1" lang="en-US" altLang="ko-KR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kumimoji="1"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사용기술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1FFBC04E-C8AC-9D40-BD6D-BC9DCED52589}"/>
              </a:ext>
            </a:extLst>
          </p:cNvPr>
          <p:cNvSpPr txBox="1"/>
          <p:nvPr/>
        </p:nvSpPr>
        <p:spPr>
          <a:xfrm>
            <a:off x="813965" y="3930325"/>
            <a:ext cx="273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*아이디어 회의 및 </a:t>
            </a: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기획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*파트 분배 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/>
            </a:r>
            <a:b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*구현</a:t>
            </a:r>
            <a:endParaRPr kumimoji="1" lang="ko-KR" altLang="en-US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FD66CC05-4FBA-1545-BB69-26ED6D7FCE38}"/>
              </a:ext>
            </a:extLst>
          </p:cNvPr>
          <p:cNvSpPr txBox="1"/>
          <p:nvPr/>
        </p:nvSpPr>
        <p:spPr>
          <a:xfrm>
            <a:off x="7888623" y="3975173"/>
            <a:ext cx="3721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등록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 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kumimoji="1" lang="ko-KR" altLang="en-US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간편로그인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커뮤니티 게시판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공지사항 게시판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</a:t>
            </a: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문의하기 게시판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endParaRPr kumimoji="1"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B1611790-9264-6E49-A655-701070C6BF4A}"/>
              </a:ext>
            </a:extLst>
          </p:cNvPr>
          <p:cNvSpPr txBox="1"/>
          <p:nvPr/>
        </p:nvSpPr>
        <p:spPr>
          <a:xfrm>
            <a:off x="4390808" y="3975173"/>
            <a:ext cx="2805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Spring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IDEA IntelliJ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Tymeleaf</a:t>
            </a:r>
            <a:endParaRPr kumimoji="1" lang="ko-KR" altLang="en-US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964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68330" y="144129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61" y="152636"/>
            <a:ext cx="5704762" cy="6542857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>
            <a:off x="9432759" y="299103"/>
            <a:ext cx="2283525" cy="1076177"/>
          </a:xfrm>
          <a:prstGeom prst="wedgeRectCallout">
            <a:avLst>
              <a:gd name="adj1" fmla="val -75116"/>
              <a:gd name="adj2" fmla="val -18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변속기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carTransmission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오토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수동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세미오토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9563547" y="2162087"/>
            <a:ext cx="2041642" cy="1443262"/>
          </a:xfrm>
          <a:prstGeom prst="wedgeRectCallout">
            <a:avLst>
              <a:gd name="adj1" fmla="val -87212"/>
              <a:gd name="adj2" fmla="val 58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색깔 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carColor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흰색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은색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회색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432759" y="4684178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주행거리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carOdometer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478565" y="1375280"/>
            <a:ext cx="2360193" cy="1263417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연료 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carFuelType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가솔린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디젤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value="LPG"&gt;})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478565" y="3204673"/>
            <a:ext cx="2360194" cy="1294691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연식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carManufacturingDate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value="2023"&gt;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value="2022"&gt;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value="2021"&gt;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927183" y="5946004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금액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carPrice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581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05" y="479311"/>
            <a:ext cx="6104762" cy="6247619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9248066" y="367470"/>
            <a:ext cx="2745830" cy="1252324"/>
          </a:xfrm>
          <a:prstGeom prst="wedgeRectCallout">
            <a:avLst>
              <a:gd name="adj1" fmla="val -71477"/>
              <a:gd name="adj2" fmla="val 2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옵션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carOption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선루프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헤드램프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파워 전동 트렁크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248067" y="2894617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사용자 의견 </a:t>
            </a:r>
            <a:r>
              <a:rPr lang="en-US" altLang="ko-KR" sz="12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carOpinion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8958191" y="5701741"/>
            <a:ext cx="1502665" cy="424739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49963" y="1914991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사고이력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carAccidentHistory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1033207" y="3915043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차량이미지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carImgFile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78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70" y="0"/>
            <a:ext cx="7397486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13406" y="1845892"/>
            <a:ext cx="2042445" cy="1273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8934628" y="36264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1068224" y="4734371"/>
            <a:ext cx="1555335" cy="495656"/>
          </a:xfrm>
          <a:prstGeom prst="wedgeRectCallout">
            <a:avLst>
              <a:gd name="adj1" fmla="val 86069"/>
              <a:gd name="adj2" fmla="val 1669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 글 조회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community/{id})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45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70" y="129045"/>
            <a:ext cx="7504762" cy="6613588"/>
          </a:xfrm>
          <a:prstGeom prst="rect">
            <a:avLst/>
          </a:prstGeom>
        </p:spPr>
      </p:pic>
      <p:sp>
        <p:nvSpPr>
          <p:cNvPr id="13" name="사각형 설명선 12"/>
          <p:cNvSpPr/>
          <p:nvPr/>
        </p:nvSpPr>
        <p:spPr>
          <a:xfrm>
            <a:off x="8807115" y="357491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61878" y="1690883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 글 조회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community/{id})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53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9311940" y="6220918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1786387"/>
            <a:ext cx="9019024" cy="3771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15" y="1123448"/>
            <a:ext cx="3884310" cy="3878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89040" y="306353"/>
            <a:ext cx="3762375" cy="1634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@</a:t>
            </a:r>
            <a:r>
              <a:rPr lang="en-US" altLang="ko-KR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GetMapping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("/payment/buy")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public String </a:t>
            </a:r>
            <a:r>
              <a:rPr lang="en-US" altLang="ko-KR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getPaymentPage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() {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return "toss/buy";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713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9" y="1418062"/>
            <a:ext cx="10980485" cy="4729309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8699618" y="1922804"/>
            <a:ext cx="1307507" cy="307107"/>
          </a:xfrm>
          <a:prstGeom prst="wedgeRectCallout">
            <a:avLst>
              <a:gd name="adj1" fmla="val -19517"/>
              <a:gd name="adj2" fmla="val 107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(/community/save)</a:t>
            </a:r>
            <a:endParaRPr lang="ko-KR" altLang="en-US" sz="10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367043" y="5212935"/>
            <a:ext cx="2119357" cy="572568"/>
          </a:xfrm>
          <a:prstGeom prst="wedgeRoundRectCallout">
            <a:avLst>
              <a:gd name="adj1" fmla="val 52166"/>
              <a:gd name="adj2" fmla="val -1016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(/</a:t>
            </a:r>
            <a:r>
              <a:rPr lang="en-US" altLang="ko-KR" sz="1000" dirty="0" err="1"/>
              <a:t>community?page</a:t>
            </a:r>
            <a:r>
              <a:rPr lang="en-US" altLang="ko-KR" sz="1000" dirty="0"/>
              <a:t>=2)</a:t>
            </a:r>
          </a:p>
          <a:p>
            <a:pPr algn="ctr"/>
            <a:r>
              <a:rPr lang="en-US" altLang="ko-KR" sz="1000" dirty="0"/>
              <a:t>(/community/1?page=2)</a:t>
            </a:r>
          </a:p>
          <a:p>
            <a:pPr algn="ctr"/>
            <a:r>
              <a:rPr lang="ko-KR" altLang="en-US" sz="1000" dirty="0" smtClean="0"/>
              <a:t>한 페이지에 </a:t>
            </a:r>
            <a:r>
              <a:rPr lang="en-US" altLang="ko-KR" sz="1000" dirty="0"/>
              <a:t>3</a:t>
            </a:r>
            <a:r>
              <a:rPr lang="ko-KR" altLang="en-US" sz="1000" dirty="0"/>
              <a:t>개씩 글 목록 구성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9058541" y="4674844"/>
            <a:ext cx="2042445" cy="572568"/>
          </a:xfrm>
          <a:prstGeom prst="wedgeRoundRectCallout">
            <a:avLst>
              <a:gd name="adj1" fmla="val -55366"/>
              <a:gd name="adj2" fmla="val -718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36277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6" y="212221"/>
            <a:ext cx="5759865" cy="6308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034041" y="5700045"/>
            <a:ext cx="1623701" cy="455180"/>
          </a:xfrm>
          <a:prstGeom prst="wedgeRoundRectCallout">
            <a:avLst>
              <a:gd name="adj1" fmla="val 70587"/>
              <a:gd name="adj2" fmla="val -190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파일</a:t>
            </a:r>
            <a:r>
              <a:rPr lang="en-US" altLang="ko-KR" sz="1000" dirty="0"/>
              <a:t>(</a:t>
            </a:r>
            <a:r>
              <a:rPr lang="ko-KR" altLang="en-US" sz="1000" dirty="0"/>
              <a:t>이미지</a:t>
            </a:r>
            <a:r>
              <a:rPr lang="en-US" altLang="ko-KR" sz="1000" dirty="0"/>
              <a:t>)</a:t>
            </a:r>
            <a:r>
              <a:rPr lang="ko-KR" altLang="en-US" sz="1000" dirty="0"/>
              <a:t>첨부하기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337847" y="452892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글 작성하기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/>
              <a:t>community/save)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5995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12" y="0"/>
            <a:ext cx="5678137" cy="669986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223052" y="192246"/>
            <a:ext cx="3075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3842094" y="308259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조회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/>
              <a:t>community/{id})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r="11221"/>
          <a:stretch/>
        </p:blipFill>
        <p:spPr>
          <a:xfrm>
            <a:off x="223052" y="1292091"/>
            <a:ext cx="4901932" cy="4991813"/>
          </a:xfrm>
          <a:prstGeom prst="rect">
            <a:avLst/>
          </a:prstGeom>
        </p:spPr>
      </p:pic>
      <p:sp>
        <p:nvSpPr>
          <p:cNvPr id="11" name="사각형 설명선 10"/>
          <p:cNvSpPr/>
          <p:nvPr/>
        </p:nvSpPr>
        <p:spPr>
          <a:xfrm>
            <a:off x="2944786" y="3045119"/>
            <a:ext cx="1794617" cy="391818"/>
          </a:xfrm>
          <a:prstGeom prst="wedgeRectCallout">
            <a:avLst>
              <a:gd name="adj1" fmla="val 36618"/>
              <a:gd name="adj2" fmla="val 125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삭제</a:t>
            </a:r>
            <a:r>
              <a:rPr lang="en-US" altLang="ko-KR" sz="1000" dirty="0"/>
              <a:t>(/community/delete/{id}) </a:t>
            </a:r>
            <a:endParaRPr lang="ko-KR" altLang="en-US" sz="1000" dirty="0"/>
          </a:p>
        </p:txBody>
      </p:sp>
      <p:sp>
        <p:nvSpPr>
          <p:cNvPr id="12" name="사각형 설명선 11"/>
          <p:cNvSpPr/>
          <p:nvPr/>
        </p:nvSpPr>
        <p:spPr>
          <a:xfrm>
            <a:off x="10190196" y="3985195"/>
            <a:ext cx="1794617" cy="391818"/>
          </a:xfrm>
          <a:prstGeom prst="wedgeRectCallout">
            <a:avLst>
              <a:gd name="adj1" fmla="val -58620"/>
              <a:gd name="adj2" fmla="val 1279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수정 </a:t>
            </a:r>
            <a:r>
              <a:rPr lang="en-US" altLang="ko-KR" sz="1000" dirty="0" smtClean="0"/>
              <a:t>(/community/update/{id}) </a:t>
            </a:r>
            <a:endParaRPr lang="ko-KR" altLang="en-US" sz="1000" dirty="0"/>
          </a:p>
        </p:txBody>
      </p:sp>
      <p:sp>
        <p:nvSpPr>
          <p:cNvPr id="13" name="사각형 설명선 12"/>
          <p:cNvSpPr/>
          <p:nvPr/>
        </p:nvSpPr>
        <p:spPr>
          <a:xfrm>
            <a:off x="958318" y="3326469"/>
            <a:ext cx="1794617" cy="391818"/>
          </a:xfrm>
          <a:prstGeom prst="wedgeRectCallout">
            <a:avLst>
              <a:gd name="adj1" fmla="val 66142"/>
              <a:gd name="adj2" fmla="val 864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목록으로 이동</a:t>
            </a:r>
            <a:r>
              <a:rPr lang="en-US" altLang="ko-KR" sz="1000" dirty="0" smtClean="0"/>
              <a:t>(/community/page/{page}) </a:t>
            </a:r>
            <a:endParaRPr lang="ko-KR" altLang="en-US" sz="1000" dirty="0"/>
          </a:p>
        </p:txBody>
      </p:sp>
      <p:sp>
        <p:nvSpPr>
          <p:cNvPr id="9" name="사각형 설명선 8"/>
          <p:cNvSpPr/>
          <p:nvPr/>
        </p:nvSpPr>
        <p:spPr>
          <a:xfrm>
            <a:off x="4498996" y="5529580"/>
            <a:ext cx="2019378" cy="754324"/>
          </a:xfrm>
          <a:prstGeom prst="wedgeRectCallout">
            <a:avLst>
              <a:gd name="adj1" fmla="val -40737"/>
              <a:gd name="adj2" fmla="val -115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작성댓글등록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("/community/comment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")</a:t>
            </a:r>
          </a:p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102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0" y="635735"/>
            <a:ext cx="6131688" cy="57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8854595" y="2461189"/>
            <a:ext cx="3049697" cy="1845891"/>
          </a:xfrm>
          <a:prstGeom prst="wedgeRectCallout">
            <a:avLst>
              <a:gd name="adj1" fmla="val -62337"/>
              <a:gd name="adj2" fmla="val 48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작성글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(/</a:t>
            </a:r>
            <a:r>
              <a:rPr lang="en-US" altLang="ko-KR" sz="1200" dirty="0"/>
              <a:t>community/update/{id})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상세화면에서 수정 버튼 클릭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서버에서 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게시글의</a:t>
            </a:r>
            <a:r>
              <a:rPr lang="ko-KR" altLang="en-US" sz="1200" dirty="0"/>
              <a:t> 정보를 가지고 수정 화면 출력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 수정 입력 받아서 서버로 요청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수정 </a:t>
            </a:r>
            <a:r>
              <a:rPr lang="ko-KR" altLang="en-US" sz="1200" dirty="0"/>
              <a:t>처리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656889" y="991312"/>
            <a:ext cx="2734655" cy="503662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“${</a:t>
            </a:r>
            <a:r>
              <a:rPr lang="en-US" altLang="ko-KR" sz="1000" dirty="0" err="1"/>
              <a:t>communityUpdate.communityWriter</a:t>
            </a:r>
            <a:r>
              <a:rPr lang="en-US" altLang="ko-KR" sz="1000" dirty="0" smtClean="0"/>
              <a:t>}“</a:t>
            </a:r>
          </a:p>
          <a:p>
            <a:pPr algn="ctr"/>
            <a:r>
              <a:rPr lang="ko-KR" altLang="en-US" sz="1000" dirty="0" smtClean="0"/>
              <a:t>작성자는 변경 불가능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2" y="4847176"/>
            <a:ext cx="2342798" cy="627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 설명선 11"/>
          <p:cNvSpPr/>
          <p:nvPr/>
        </p:nvSpPr>
        <p:spPr>
          <a:xfrm>
            <a:off x="273724" y="1494975"/>
            <a:ext cx="2493066" cy="2426094"/>
          </a:xfrm>
          <a:prstGeom prst="wedgeRectCallout">
            <a:avLst>
              <a:gd name="adj1" fmla="val 61937"/>
              <a:gd name="adj2" fmla="val -362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communityUpdate</a:t>
            </a:r>
            <a:r>
              <a:rPr lang="en-US" altLang="ko-KR" sz="1000" dirty="0"/>
              <a:t> = () =&gt; {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pass = [[${</a:t>
            </a:r>
            <a:r>
              <a:rPr lang="en-US" altLang="ko-KR" sz="1000" dirty="0" err="1"/>
              <a:t>communityUpdate.communityPass</a:t>
            </a:r>
            <a:r>
              <a:rPr lang="en-US" altLang="ko-KR" sz="1000" dirty="0"/>
              <a:t>}]];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communityPass</a:t>
            </a:r>
            <a:r>
              <a:rPr lang="en-US" altLang="ko-KR" sz="1000" dirty="0"/>
              <a:t>").value;</a:t>
            </a:r>
            <a:br>
              <a:rPr lang="en-US" altLang="ko-KR" sz="1000" dirty="0"/>
            </a:br>
            <a:r>
              <a:rPr lang="en-US" altLang="ko-KR" sz="1000" dirty="0"/>
              <a:t>  if (pass ==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)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 err="1"/>
              <a:t>document.updateForm.submit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} else {</a:t>
            </a:r>
            <a:br>
              <a:rPr lang="en-US" altLang="ko-KR" sz="1000" dirty="0"/>
            </a:br>
            <a:r>
              <a:rPr lang="en-US" altLang="ko-KR" sz="1000" dirty="0"/>
              <a:t>    alert("</a:t>
            </a:r>
            <a:r>
              <a:rPr lang="ko-KR" altLang="en-US" sz="1000" dirty="0"/>
              <a:t>비밀번호가 일치하지 않습니다</a:t>
            </a:r>
            <a:r>
              <a:rPr lang="en-US" altLang="ko-KR" sz="1000" dirty="0"/>
              <a:t>!");</a:t>
            </a:r>
            <a:br>
              <a:rPr lang="en-US" altLang="ko-KR" sz="1000" dirty="0"/>
            </a:br>
            <a:r>
              <a:rPr lang="en-US" altLang="ko-KR" sz="1000" dirty="0"/>
              <a:t>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45013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32" y="1447717"/>
            <a:ext cx="9826951" cy="3765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592726" y="5341392"/>
            <a:ext cx="1307507" cy="307107"/>
          </a:xfrm>
          <a:prstGeom prst="wedgeRectCallout">
            <a:avLst>
              <a:gd name="adj1" fmla="val -8406"/>
              <a:gd name="adj2" fmla="val -120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(/board/write)</a:t>
            </a:r>
            <a:endParaRPr lang="ko-KR" altLang="en-US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071716" y="4922377"/>
            <a:ext cx="2042445" cy="572568"/>
          </a:xfrm>
          <a:prstGeom prst="wedgeRoundRectCallout">
            <a:avLst>
              <a:gd name="adj1" fmla="val 62207"/>
              <a:gd name="adj2" fmla="val -125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796969" y="1161433"/>
            <a:ext cx="2236078" cy="572568"/>
          </a:xfrm>
          <a:prstGeom prst="wedgeRoundRectCallout">
            <a:avLst>
              <a:gd name="adj1" fmla="val 63044"/>
              <a:gd name="adj2" fmla="val 864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"@{/security-login/board/search}"</a:t>
            </a:r>
          </a:p>
        </p:txBody>
      </p:sp>
    </p:spTree>
    <p:extLst>
      <p:ext uri="{BB962C8B-B14F-4D97-AF65-F5344CB8AC3E}">
        <p14:creationId xmlns:p14="http://schemas.microsoft.com/office/powerpoint/2010/main" val="2655202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1E4F73-DB8D-4CC5-B322-09E98948EF05}"/>
              </a:ext>
            </a:extLst>
          </p:cNvPr>
          <p:cNvSpPr txBox="1"/>
          <p:nvPr/>
        </p:nvSpPr>
        <p:spPr>
          <a:xfrm>
            <a:off x="969379" y="1478421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주제 및 개발 목적</a:t>
            </a:r>
            <a:endParaRPr lang="ko-KR" altLang="en-US" sz="24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5C5AD-6C16-4A68-856A-050DD03F542B}"/>
              </a:ext>
            </a:extLst>
          </p:cNvPr>
          <p:cNvSpPr txBox="1"/>
          <p:nvPr/>
        </p:nvSpPr>
        <p:spPr>
          <a:xfrm>
            <a:off x="969379" y="2252459"/>
            <a:ext cx="9256661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주제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중고차 구매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판매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거래관련 게시판 이용 플랫폼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목적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외의 회원들이 차량을 등록하여 판매 시스템 이용 및 구매 이용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동기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쇼핑몰 프로젝트를 기반으로 한 기능들을 이용한 구매 판매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결제 시스템 개발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기대 효과 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판매 서비스 이용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 관련 상품에 대한 고객들의 의견을 나누는 커뮤니티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카카오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네이버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구글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간편로그인을 통한 서비스 이용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33993-0F4E-4DD3-A897-8A0C624F8A1F}"/>
              </a:ext>
            </a:extLst>
          </p:cNvPr>
          <p:cNvSpPr txBox="1"/>
          <p:nvPr/>
        </p:nvSpPr>
        <p:spPr>
          <a:xfrm>
            <a:off x="969379" y="893646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</a:t>
            </a:r>
            <a:endParaRPr lang="ko-KR" altLang="en-US" sz="32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04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93" y="701242"/>
            <a:ext cx="5724525" cy="5305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5682952" y="5853113"/>
            <a:ext cx="1307507" cy="307107"/>
          </a:xfrm>
          <a:prstGeom prst="wedgeRectCallout">
            <a:avLst>
              <a:gd name="adj1" fmla="val -46968"/>
              <a:gd name="adj2" fmla="val -930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(board/write)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73093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618682" y="680035"/>
            <a:ext cx="1307507" cy="307107"/>
          </a:xfrm>
          <a:prstGeom prst="wedgeRectCallout">
            <a:avLst>
              <a:gd name="adj1" fmla="val -59789"/>
              <a:gd name="adj2" fmla="val 1352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(board/detail)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326620"/>
            <a:ext cx="6547646" cy="6030321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7992864" y="4650055"/>
            <a:ext cx="1307507" cy="307107"/>
          </a:xfrm>
          <a:prstGeom prst="wedgeRectCallout">
            <a:avLst>
              <a:gd name="adj1" fmla="val -59789"/>
              <a:gd name="adj2" fmla="val 1352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(board/update)</a:t>
            </a:r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9440664" y="4944930"/>
            <a:ext cx="1307507" cy="307107"/>
          </a:xfrm>
          <a:prstGeom prst="wedgeRectCallout">
            <a:avLst>
              <a:gd name="adj1" fmla="val -93591"/>
              <a:gd name="adj2" fmla="val 880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(board/delete)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1131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284585" y="987142"/>
            <a:ext cx="1307507" cy="307107"/>
          </a:xfrm>
          <a:prstGeom prst="wedgeRectCallout">
            <a:avLst>
              <a:gd name="adj1" fmla="val -65034"/>
              <a:gd name="adj2" fmla="val 1947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(board/update)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82" y="793432"/>
            <a:ext cx="6411293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85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</a:p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18" y="1611505"/>
            <a:ext cx="9950865" cy="429545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622563" y="4720719"/>
            <a:ext cx="2042445" cy="572568"/>
          </a:xfrm>
          <a:prstGeom prst="wedgeRoundRectCallout">
            <a:avLst>
              <a:gd name="adj1" fmla="val -55366"/>
              <a:gd name="adj2" fmla="val -718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52754" y="5450925"/>
            <a:ext cx="2119357" cy="572568"/>
          </a:xfrm>
          <a:prstGeom prst="wedgeRoundRectCallout">
            <a:avLst>
              <a:gd name="adj1" fmla="val 52166"/>
              <a:gd name="adj2" fmla="val -1016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 err="1" smtClean="0"/>
              <a:t>ask?page</a:t>
            </a:r>
            <a:r>
              <a:rPr lang="en-US" altLang="ko-KR" sz="1000" dirty="0" smtClean="0"/>
              <a:t>=2</a:t>
            </a:r>
            <a:r>
              <a:rPr lang="en-US" altLang="ko-KR" sz="1000" dirty="0"/>
              <a:t>)</a:t>
            </a:r>
          </a:p>
          <a:p>
            <a:pPr algn="ctr"/>
            <a:r>
              <a:rPr lang="en-US" altLang="ko-KR" sz="1000" dirty="0" smtClean="0"/>
              <a:t>(/ask/1?page=2</a:t>
            </a:r>
            <a:r>
              <a:rPr lang="en-US" altLang="ko-KR" sz="1000" dirty="0"/>
              <a:t>)</a:t>
            </a:r>
          </a:p>
          <a:p>
            <a:pPr algn="ctr"/>
            <a:r>
              <a:rPr lang="ko-KR" altLang="en-US" sz="1000" dirty="0" smtClean="0"/>
              <a:t>한 페이지에 </a:t>
            </a:r>
            <a:r>
              <a:rPr lang="en-US" altLang="ko-KR" sz="1000" dirty="0"/>
              <a:t>3</a:t>
            </a:r>
            <a:r>
              <a:rPr lang="ko-KR" altLang="en-US" sz="1000" dirty="0"/>
              <a:t>개씩 글 목록 구성 </a:t>
            </a:r>
          </a:p>
        </p:txBody>
      </p:sp>
    </p:spTree>
    <p:extLst>
      <p:ext uri="{BB962C8B-B14F-4D97-AF65-F5344CB8AC3E}">
        <p14:creationId xmlns:p14="http://schemas.microsoft.com/office/powerpoint/2010/main" val="3507084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581025"/>
            <a:ext cx="5610225" cy="569595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6278311" y="5807615"/>
            <a:ext cx="1794617" cy="391818"/>
          </a:xfrm>
          <a:prstGeom prst="wedgeRectCallout">
            <a:avLst>
              <a:gd name="adj1" fmla="val -74810"/>
              <a:gd name="adj2" fmla="val -487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글 작성하기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(/ask/save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341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61" y="0"/>
            <a:ext cx="5943078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8875566" y="87493"/>
            <a:ext cx="1794617" cy="391818"/>
          </a:xfrm>
          <a:prstGeom prst="wedgeRectCallout">
            <a:avLst>
              <a:gd name="adj1" fmla="val -91953"/>
              <a:gd name="adj2" fmla="val 668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조회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(/ask/{</a:t>
            </a:r>
            <a:r>
              <a:rPr lang="en-US" altLang="ko-KR" sz="1000" dirty="0"/>
              <a:t>id})</a:t>
            </a:r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4701376" y="3949544"/>
            <a:ext cx="1794617" cy="391818"/>
          </a:xfrm>
          <a:prstGeom prst="wedgeRectCallout">
            <a:avLst>
              <a:gd name="adj1" fmla="val 66142"/>
              <a:gd name="adj2" fmla="val 864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목록으로 이동</a:t>
            </a:r>
            <a:r>
              <a:rPr lang="en-US" altLang="ko-KR" sz="1000" dirty="0" smtClean="0"/>
              <a:t>(/ask/page/{page}) </a:t>
            </a:r>
            <a:endParaRPr lang="ko-KR" altLang="en-US" sz="1000" dirty="0"/>
          </a:p>
        </p:txBody>
      </p:sp>
      <p:sp>
        <p:nvSpPr>
          <p:cNvPr id="12" name="사각형 설명선 11"/>
          <p:cNvSpPr/>
          <p:nvPr/>
        </p:nvSpPr>
        <p:spPr>
          <a:xfrm>
            <a:off x="8875567" y="4017266"/>
            <a:ext cx="1794617" cy="391818"/>
          </a:xfrm>
          <a:prstGeom prst="wedgeRectCallout">
            <a:avLst>
              <a:gd name="adj1" fmla="val -81001"/>
              <a:gd name="adj2" fmla="val 99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삭제</a:t>
            </a:r>
            <a:r>
              <a:rPr lang="en-US" altLang="ko-KR" sz="1000" dirty="0" smtClean="0"/>
              <a:t>(/ask/delete</a:t>
            </a:r>
            <a:r>
              <a:rPr lang="en-US" altLang="ko-KR" sz="1000" dirty="0"/>
              <a:t>/{id}) </a:t>
            </a:r>
            <a:endParaRPr lang="ko-KR" altLang="en-US" sz="1000" dirty="0"/>
          </a:p>
        </p:txBody>
      </p:sp>
      <p:sp>
        <p:nvSpPr>
          <p:cNvPr id="13" name="사각형 설명선 12"/>
          <p:cNvSpPr/>
          <p:nvPr/>
        </p:nvSpPr>
        <p:spPr>
          <a:xfrm>
            <a:off x="8875567" y="3037182"/>
            <a:ext cx="1794617" cy="391818"/>
          </a:xfrm>
          <a:prstGeom prst="wedgeRectCallout">
            <a:avLst>
              <a:gd name="adj1" fmla="val -124811"/>
              <a:gd name="adj2" fmla="val 3089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수정 </a:t>
            </a:r>
            <a:r>
              <a:rPr lang="en-US" altLang="ko-KR" sz="1000" dirty="0" smtClean="0"/>
              <a:t>(/ask/update/{id}) </a:t>
            </a:r>
            <a:endParaRPr lang="ko-KR" altLang="en-US" sz="1000" dirty="0"/>
          </a:p>
        </p:txBody>
      </p:sp>
      <p:sp>
        <p:nvSpPr>
          <p:cNvPr id="14" name="사각형 설명선 13"/>
          <p:cNvSpPr/>
          <p:nvPr/>
        </p:nvSpPr>
        <p:spPr>
          <a:xfrm>
            <a:off x="1105083" y="4958080"/>
            <a:ext cx="2019378" cy="754324"/>
          </a:xfrm>
          <a:prstGeom prst="wedgeRectCallout">
            <a:avLst>
              <a:gd name="adj1" fmla="val 73881"/>
              <a:gd name="adj2" fmla="val 348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작성댓글등록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("/ask/reply")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66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0" y="635735"/>
            <a:ext cx="6131688" cy="57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8854595" y="2461189"/>
            <a:ext cx="3049697" cy="1845891"/>
          </a:xfrm>
          <a:prstGeom prst="wedgeRectCallout">
            <a:avLst>
              <a:gd name="adj1" fmla="val -62337"/>
              <a:gd name="adj2" fmla="val 48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작성글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(/ask/update</a:t>
            </a:r>
            <a:r>
              <a:rPr lang="en-US" altLang="ko-KR" sz="1200" dirty="0"/>
              <a:t>/{id})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상세화면에서 수정 버튼 클릭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서버에서 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게시글의</a:t>
            </a:r>
            <a:r>
              <a:rPr lang="ko-KR" altLang="en-US" sz="1200" dirty="0"/>
              <a:t> 정보를 가지고 수정 화면 출력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 수정 입력 받아서 서버로 요청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수정 </a:t>
            </a:r>
            <a:r>
              <a:rPr lang="ko-KR" altLang="en-US" sz="1200" dirty="0"/>
              <a:t>처리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656889" y="991312"/>
            <a:ext cx="2734655" cy="503662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“${</a:t>
            </a:r>
            <a:r>
              <a:rPr lang="en-US" altLang="ko-KR" sz="1000" dirty="0" err="1" smtClean="0"/>
              <a:t>askUpdate.askWriter</a:t>
            </a:r>
            <a:r>
              <a:rPr lang="en-US" altLang="ko-KR" sz="1000" dirty="0" smtClean="0"/>
              <a:t>}“</a:t>
            </a:r>
          </a:p>
          <a:p>
            <a:pPr algn="ctr"/>
            <a:r>
              <a:rPr lang="ko-KR" altLang="en-US" sz="1000" dirty="0" smtClean="0"/>
              <a:t>작성자는 변경 불가능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273724" y="1494975"/>
            <a:ext cx="2332743" cy="2188262"/>
          </a:xfrm>
          <a:prstGeom prst="wedgeRectCallout">
            <a:avLst>
              <a:gd name="adj1" fmla="val 71357"/>
              <a:gd name="adj2" fmla="val -352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askUpdate</a:t>
            </a:r>
            <a:r>
              <a:rPr lang="en-US" altLang="ko-KR" sz="1000" dirty="0"/>
              <a:t> = () =&gt; {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pass = [[${</a:t>
            </a:r>
            <a:r>
              <a:rPr lang="en-US" altLang="ko-KR" sz="1000" dirty="0" err="1"/>
              <a:t>askUpdate.askPass</a:t>
            </a:r>
            <a:r>
              <a:rPr lang="en-US" altLang="ko-KR" sz="1000" dirty="0"/>
              <a:t>}]];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askPass</a:t>
            </a:r>
            <a:r>
              <a:rPr lang="en-US" altLang="ko-KR" sz="1000" dirty="0"/>
              <a:t>").value;</a:t>
            </a:r>
            <a:br>
              <a:rPr lang="en-US" altLang="ko-KR" sz="1000" dirty="0"/>
            </a:br>
            <a:r>
              <a:rPr lang="en-US" altLang="ko-KR" sz="1000" dirty="0"/>
              <a:t>  if (pass ==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)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 err="1"/>
              <a:t>document.updateForm.submit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} else {</a:t>
            </a:r>
            <a:br>
              <a:rPr lang="en-US" altLang="ko-KR" sz="1000" dirty="0"/>
            </a:br>
            <a:r>
              <a:rPr lang="en-US" altLang="ko-KR" sz="1000" dirty="0"/>
              <a:t>    alert("</a:t>
            </a:r>
            <a:r>
              <a:rPr lang="ko-KR" altLang="en-US" sz="1000" dirty="0"/>
              <a:t>비밀번호가 일치하지 않습니다</a:t>
            </a:r>
            <a:r>
              <a:rPr lang="en-US" altLang="ko-KR" sz="1000" dirty="0"/>
              <a:t>!");</a:t>
            </a:r>
            <a:br>
              <a:rPr lang="en-US" altLang="ko-KR" sz="1000" dirty="0"/>
            </a:br>
            <a:r>
              <a:rPr lang="en-US" altLang="ko-KR" sz="1000" dirty="0"/>
              <a:t>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3993124"/>
            <a:ext cx="2342798" cy="627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17" y="452577"/>
            <a:ext cx="745788" cy="1102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17" y="1555315"/>
            <a:ext cx="745788" cy="1102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2658053"/>
            <a:ext cx="745788" cy="11027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3867227"/>
            <a:ext cx="745788" cy="1102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5217462"/>
            <a:ext cx="745788" cy="1102738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726224" y="5445665"/>
            <a:ext cx="639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성은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몰입 할 수 있는 좋은 경험 이었습니다 </a:t>
            </a:r>
            <a:endParaRPr lang="en-US" altLang="ko-KR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수고하셨습니다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~!!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666403" y="4313478"/>
            <a:ext cx="639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재형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좋은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팀 프로젝트 였습니다 모두들 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고생하셨습니다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726224" y="3070492"/>
            <a:ext cx="639694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재욱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좋은 팀원들과 함께 프로젝트해서 즐거웠습니다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다들 고생하셨습니다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726224" y="1989626"/>
            <a:ext cx="639694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종우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수고많으셨습니다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726224" y="802040"/>
            <a:ext cx="639694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윤석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이번경험을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기회 삼아서 더 발전하는 개발자가 되기를 바랍니다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 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수고하셨습니다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7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9B9482-CEAA-457E-A71A-509AE9D1C8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11"/>
          <a:stretch/>
        </p:blipFill>
        <p:spPr>
          <a:xfrm>
            <a:off x="2124760" y="2476137"/>
            <a:ext cx="2292114" cy="1486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B614BA-B9E8-47AA-83E1-6D2DFB539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910"/>
          <a:stretch/>
        </p:blipFill>
        <p:spPr>
          <a:xfrm>
            <a:off x="7081245" y="2475800"/>
            <a:ext cx="1403156" cy="1486278"/>
          </a:xfrm>
          <a:prstGeom prst="rect">
            <a:avLst/>
          </a:prstGeom>
        </p:spPr>
      </p:pic>
      <p:sp>
        <p:nvSpPr>
          <p:cNvPr id="5" name="텍스트상자 1">
            <a:extLst>
              <a:ext uri="{FF2B5EF4-FFF2-40B4-BE49-F238E27FC236}">
                <a16:creationId xmlns:a16="http://schemas.microsoft.com/office/drawing/2014/main" id="{9A4ACCB0-C7BD-47DA-9E48-8B71AD005D67}"/>
              </a:ext>
            </a:extLst>
          </p:cNvPr>
          <p:cNvSpPr txBox="1"/>
          <p:nvPr/>
        </p:nvSpPr>
        <p:spPr>
          <a:xfrm>
            <a:off x="4463176" y="2735669"/>
            <a:ext cx="249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감사합니다</a:t>
            </a:r>
            <a:r>
              <a:rPr lang="en-US" altLang="ko-KR" sz="36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</a:t>
            </a:r>
            <a:endParaRPr lang="ko-KR" altLang="en-US" sz="36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00820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F427CD-D0FB-B84A-96B0-011D483CA4D9}"/>
              </a:ext>
            </a:extLst>
          </p:cNvPr>
          <p:cNvGrpSpPr/>
          <p:nvPr/>
        </p:nvGrpSpPr>
        <p:grpSpPr>
          <a:xfrm>
            <a:off x="363766" y="296176"/>
            <a:ext cx="3076577" cy="1111777"/>
            <a:chOff x="2217406" y="5191765"/>
            <a:chExt cx="3076577" cy="1111777"/>
          </a:xfrm>
        </p:grpSpPr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67B6480C-C96D-C148-BF93-E3AECDDE3B0E}"/>
                </a:ext>
              </a:extLst>
            </p:cNvPr>
            <p:cNvSpPr txBox="1"/>
            <p:nvPr/>
          </p:nvSpPr>
          <p:spPr>
            <a:xfrm>
              <a:off x="2217406" y="5191765"/>
              <a:ext cx="242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기획단계</a:t>
              </a:r>
              <a:endParaRPr lang="en-US" altLang="ko-KR" sz="24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91C1DB6-55A8-A64C-B272-979C1FAA4E61}"/>
                </a:ext>
              </a:extLst>
            </p:cNvPr>
            <p:cNvSpPr txBox="1"/>
            <p:nvPr/>
          </p:nvSpPr>
          <p:spPr>
            <a:xfrm>
              <a:off x="2217406" y="5718767"/>
              <a:ext cx="3076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아이디어 회의 </a:t>
              </a:r>
              <a:endPara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0801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78" y="0"/>
            <a:ext cx="522324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6" y="743285"/>
            <a:ext cx="10058400" cy="483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" y="262333"/>
            <a:ext cx="10058400" cy="5862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7" y="1038524"/>
            <a:ext cx="9714286" cy="4780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" y="179462"/>
            <a:ext cx="10058400" cy="63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53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F427CD-D0FB-B84A-96B0-011D483CA4D9}"/>
              </a:ext>
            </a:extLst>
          </p:cNvPr>
          <p:cNvGrpSpPr/>
          <p:nvPr/>
        </p:nvGrpSpPr>
        <p:grpSpPr>
          <a:xfrm>
            <a:off x="363766" y="296176"/>
            <a:ext cx="3076577" cy="1111777"/>
            <a:chOff x="2217406" y="5191765"/>
            <a:chExt cx="3076577" cy="1111777"/>
          </a:xfrm>
        </p:grpSpPr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67B6480C-C96D-C148-BF93-E3AECDDE3B0E}"/>
                </a:ext>
              </a:extLst>
            </p:cNvPr>
            <p:cNvSpPr txBox="1"/>
            <p:nvPr/>
          </p:nvSpPr>
          <p:spPr>
            <a:xfrm>
              <a:off x="2217406" y="5191765"/>
              <a:ext cx="242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기능정리</a:t>
              </a:r>
              <a:endParaRPr lang="en-US" altLang="ko-KR" sz="24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91C1DB6-55A8-A64C-B272-979C1FAA4E61}"/>
                </a:ext>
              </a:extLst>
            </p:cNvPr>
            <p:cNvSpPr txBox="1"/>
            <p:nvPr/>
          </p:nvSpPr>
          <p:spPr>
            <a:xfrm>
              <a:off x="2217406" y="5718767"/>
              <a:ext cx="3076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아이디어 회의 </a:t>
              </a:r>
              <a:endPara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0808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73" y="0"/>
            <a:ext cx="898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99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458440" y="2048864"/>
            <a:ext cx="2987325" cy="4236789"/>
            <a:chOff x="3537489" y="2917840"/>
            <a:chExt cx="2241964" cy="4236789"/>
          </a:xfrm>
        </p:grpSpPr>
        <p:sp>
          <p:nvSpPr>
            <p:cNvPr id="31" name="TextBox 30"/>
            <p:cNvSpPr txBox="1"/>
            <p:nvPr/>
          </p:nvSpPr>
          <p:spPr>
            <a:xfrm>
              <a:off x="3537489" y="2917840"/>
              <a:ext cx="844318" cy="8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최윤석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5003" y="3406302"/>
              <a:ext cx="2055116" cy="3748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팀장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기능 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1. 로그인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일반)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2. 회원가입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일반)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3. 차량 등록(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Main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4. </a:t>
              </a:r>
              <a:r>
                <a:rPr lang="ko-KR" altLang="en-US" sz="2000" dirty="0" err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차량검색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 b="1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  <a:defRPr lang="ko-KR" altLang="en-US"/>
              </a:pPr>
              <a:endParaRPr lang="ko-KR" altLang="en-US" sz="2000" b="1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flipH="1">
              <a:off x="4183240" y="3193760"/>
              <a:ext cx="1596213" cy="1104216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latin typeface="제주고딕"/>
                <a:ea typeface="제주고딕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250559" y="491048"/>
            <a:ext cx="24282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solidFill>
                  <a:srgbClr val="C8A273"/>
                </a:solidFill>
                <a:latin typeface="제주고딕"/>
                <a:ea typeface="제주고딕"/>
              </a:rPr>
              <a:t>파트분배</a:t>
            </a:r>
            <a:endParaRPr lang="en-US" altLang="ko-KR" sz="3000">
              <a:solidFill>
                <a:srgbClr val="C8A273"/>
              </a:solidFill>
              <a:latin typeface="제주고딕"/>
              <a:ea typeface="제주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989517" y="1614090"/>
            <a:ext cx="3935658" cy="3889455"/>
            <a:chOff x="6564256" y="2066751"/>
            <a:chExt cx="3644973" cy="3889455"/>
          </a:xfrm>
        </p:grpSpPr>
        <p:sp>
          <p:nvSpPr>
            <p:cNvPr id="26" name="자유형: 도형 25"/>
            <p:cNvSpPr/>
            <p:nvPr/>
          </p:nvSpPr>
          <p:spPr>
            <a:xfrm>
              <a:off x="6564256" y="2667838"/>
              <a:ext cx="1020932" cy="1198485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932" h="1198485">
                  <a:moveTo>
                    <a:pt x="0" y="1198485"/>
                  </a:moveTo>
                  <a:lnTo>
                    <a:pt x="594804" y="0"/>
                  </a:lnTo>
                  <a:lnTo>
                    <a:pt x="102093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latin typeface="제주고딕"/>
                <a:ea typeface="제주고딕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94614" y="2066751"/>
              <a:ext cx="226299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정재욱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팀원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 err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백엔드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94614" y="2849730"/>
              <a:ext cx="2614615" cy="3106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 커뮤니티 게시판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글목록 페이징 처리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글작성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/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수정 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/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삭제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파일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이미지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첨부구현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댓글 기능 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조회수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,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작성날짜 구현</a:t>
              </a:r>
            </a:p>
            <a:p>
              <a:pPr marL="285750" indent="-285750">
                <a:lnSpc>
                  <a:spcPct val="120000"/>
                </a:lnSpc>
                <a:buFontTx/>
                <a:buChar char="-"/>
                <a:defRPr lang="ko-KR" altLang="en-US"/>
              </a:pPr>
              <a:endParaRPr lang="en-US" altLang="ko-KR" sz="15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차량 등록(</a:t>
              </a:r>
              <a:r>
                <a:rPr lang="en-US" altLang="ko-KR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Sub</a:t>
              </a: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사용자의 입력값을 문자열로 반환받아 저장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브랜드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,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차종 드롭다운메뉴 처리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1262" y="2009007"/>
            <a:ext cx="4845696" cy="2656338"/>
            <a:chOff x="1867787" y="2542730"/>
            <a:chExt cx="3689272" cy="2656338"/>
          </a:xfrm>
        </p:grpSpPr>
        <p:sp>
          <p:nvSpPr>
            <p:cNvPr id="31" name="TextBox 30"/>
            <p:cNvSpPr txBox="1"/>
            <p:nvPr/>
          </p:nvSpPr>
          <p:spPr>
            <a:xfrm>
              <a:off x="2552787" y="2542730"/>
              <a:ext cx="18530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김종우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팀원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 err="1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백엔드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  <a:defRPr lang="ko-KR" altLang="en-US"/>
              </a:pP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7787" y="3466283"/>
              <a:ext cx="3055365" cy="1732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 lang="ko-KR" altLang="en-US"/>
              </a:pP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Google, KAKAO, NAVER,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Facebook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간편 로그인 </a:t>
              </a: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API</a:t>
              </a: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구현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이미지 파일 정보 서버 업로드 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이미지를 경로에 저장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저장된 경로를 통해 화면으로 구현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공지사항 게시판 구현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flipH="1">
              <a:off x="4413579" y="3190951"/>
              <a:ext cx="1143480" cy="1104217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13" name="TextBox 29"/>
          <p:cNvSpPr txBox="1"/>
          <p:nvPr/>
        </p:nvSpPr>
        <p:spPr>
          <a:xfrm>
            <a:off x="5156957" y="889512"/>
            <a:ext cx="24282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solidFill>
                  <a:srgbClr val="C8A273"/>
                </a:solidFill>
                <a:latin typeface="제주고딕"/>
                <a:ea typeface="제주고딕"/>
              </a:rPr>
              <a:t>파트분배</a:t>
            </a:r>
            <a:endParaRPr lang="en-US" altLang="ko-KR" sz="3000">
              <a:solidFill>
                <a:srgbClr val="C8A273"/>
              </a:solidFill>
              <a:latin typeface="제주고딕"/>
              <a:ea typeface="제주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FD2A115-6608-45A3-A263-EC1D50535F11}"/>
              </a:ext>
            </a:extLst>
          </p:cNvPr>
          <p:cNvGrpSpPr/>
          <p:nvPr/>
        </p:nvGrpSpPr>
        <p:grpSpPr>
          <a:xfrm>
            <a:off x="6564255" y="2106197"/>
            <a:ext cx="4888229" cy="3146127"/>
            <a:chOff x="6564256" y="2011927"/>
            <a:chExt cx="3644973" cy="3146127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AAC6285-59B9-400D-8F23-5DD206A42C0B}"/>
                </a:ext>
              </a:extLst>
            </p:cNvPr>
            <p:cNvSpPr/>
            <p:nvPr/>
          </p:nvSpPr>
          <p:spPr>
            <a:xfrm>
              <a:off x="6564256" y="2667838"/>
              <a:ext cx="1020932" cy="1198485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932" h="1198485">
                  <a:moveTo>
                    <a:pt x="0" y="1198485"/>
                  </a:moveTo>
                  <a:lnTo>
                    <a:pt x="594804" y="0"/>
                  </a:lnTo>
                  <a:lnTo>
                    <a:pt x="102093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EE9D88-36A5-454E-9729-0B6AD184C09C}"/>
                </a:ext>
              </a:extLst>
            </p:cNvPr>
            <p:cNvSpPr txBox="1"/>
            <p:nvPr/>
          </p:nvSpPr>
          <p:spPr>
            <a:xfrm>
              <a:off x="7594615" y="2011927"/>
              <a:ext cx="1853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위재형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팀원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 err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백엔드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</a:pP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7AB3A8-6258-45CF-9C0C-656858D1CF1A}"/>
                </a:ext>
              </a:extLst>
            </p:cNvPr>
            <p:cNvSpPr txBox="1"/>
            <p:nvPr/>
          </p:nvSpPr>
          <p:spPr>
            <a:xfrm>
              <a:off x="7594615" y="2849730"/>
              <a:ext cx="261461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1:1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글 목록 </a:t>
              </a:r>
              <a:r>
                <a:rPr lang="ko-KR" altLang="en-US" sz="1500" dirty="0" err="1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페이징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처리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글 작성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수정 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삭제 </a:t>
              </a:r>
              <a:endPara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댓글 기능 구현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조회수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 </a:t>
              </a: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작성 날짜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구현</a:t>
              </a:r>
              <a:endParaRPr lang="en-US" altLang="ko-KR" sz="15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b="1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구매기능</a:t>
              </a:r>
              <a:r>
                <a:rPr lang="ko-KR" altLang="en-US" sz="1500" b="1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b="1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간편결제</a:t>
              </a:r>
              <a:r>
                <a:rPr lang="ko-KR" altLang="en-US" sz="1500" b="1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 구현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토스 </a:t>
              </a:r>
              <a:r>
                <a:rPr lang="ko-KR" altLang="en-US" sz="1500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페이먼츠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사용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8CC673-BD36-4FF2-9502-BD78F1A8EED0}"/>
              </a:ext>
            </a:extLst>
          </p:cNvPr>
          <p:cNvGrpSpPr/>
          <p:nvPr/>
        </p:nvGrpSpPr>
        <p:grpSpPr>
          <a:xfrm>
            <a:off x="0" y="2580022"/>
            <a:ext cx="5557059" cy="2757829"/>
            <a:chOff x="1630808" y="2640640"/>
            <a:chExt cx="3926251" cy="2757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79282-153B-463A-94B8-1FAFD5DC55D7}"/>
                </a:ext>
              </a:extLst>
            </p:cNvPr>
            <p:cNvSpPr txBox="1"/>
            <p:nvPr/>
          </p:nvSpPr>
          <p:spPr>
            <a:xfrm>
              <a:off x="2560535" y="2640640"/>
              <a:ext cx="1853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조성은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팀원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 dirty="0" err="1" smtClean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프론트엔드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</a:pP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D04E9E-424C-437B-B6CB-F9A6253717A4}"/>
                </a:ext>
              </a:extLst>
            </p:cNvPr>
            <p:cNvSpPr txBox="1"/>
            <p:nvPr/>
          </p:nvSpPr>
          <p:spPr>
            <a:xfrm>
              <a:off x="1630808" y="3367144"/>
              <a:ext cx="310318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Logo , Footer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디자인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차량등록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 상세페이지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CSS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패밀리 사이트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+ , CS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페이지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HTML,CSS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커뮤니티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공지사항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,1:1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CSS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통합 디자인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1:1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구현 지원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/>
              </a:r>
              <a:b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</a:b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PPT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제작 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788E792-59FF-48E0-9245-CA5CEB696884}"/>
                </a:ext>
              </a:extLst>
            </p:cNvPr>
            <p:cNvSpPr/>
            <p:nvPr/>
          </p:nvSpPr>
          <p:spPr>
            <a:xfrm flipH="1">
              <a:off x="4413579" y="3190951"/>
              <a:ext cx="1143480" cy="1104217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01584A5-99F7-4EFC-A6EC-1ECE1A28EB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7B6480C-C96D-C148-BF93-E3AECDDE3B0E}"/>
              </a:ext>
            </a:extLst>
          </p:cNvPr>
          <p:cNvSpPr txBox="1"/>
          <p:nvPr/>
        </p:nvSpPr>
        <p:spPr>
          <a:xfrm>
            <a:off x="4985319" y="889512"/>
            <a:ext cx="2428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파트분배</a:t>
            </a:r>
            <a:endParaRPr lang="en-US" altLang="ko-KR" sz="30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7143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1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1129</Words>
  <Application>Microsoft Office PowerPoint</Application>
  <PresentationFormat>와이드스크린</PresentationFormat>
  <Paragraphs>325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Aharoni</vt:lpstr>
      <vt:lpstr>CookieRunOTF Black</vt:lpstr>
      <vt:lpstr>THEFACESHOP INKLIPQUID</vt:lpstr>
      <vt:lpstr>맑은 고딕</vt:lpstr>
      <vt:lpstr>제주고딕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i</cp:lastModifiedBy>
  <cp:revision>140</cp:revision>
  <dcterms:created xsi:type="dcterms:W3CDTF">2018-06-07T11:13:31Z</dcterms:created>
  <dcterms:modified xsi:type="dcterms:W3CDTF">2023-09-20T01:55:58Z</dcterms:modified>
</cp:coreProperties>
</file>